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8" r:id="rId2"/>
    <p:sldId id="337" r:id="rId3"/>
    <p:sldId id="339" r:id="rId4"/>
    <p:sldId id="340" r:id="rId5"/>
    <p:sldId id="308" r:id="rId6"/>
    <p:sldId id="338" r:id="rId7"/>
    <p:sldId id="318" r:id="rId8"/>
    <p:sldId id="341" r:id="rId9"/>
    <p:sldId id="310" r:id="rId10"/>
    <p:sldId id="311" r:id="rId11"/>
    <p:sldId id="331" r:id="rId12"/>
    <p:sldId id="342" r:id="rId13"/>
    <p:sldId id="323" r:id="rId14"/>
    <p:sldId id="333" r:id="rId15"/>
    <p:sldId id="324" r:id="rId16"/>
    <p:sldId id="334" r:id="rId17"/>
    <p:sldId id="343" r:id="rId18"/>
    <p:sldId id="320" r:id="rId19"/>
    <p:sldId id="345" r:id="rId20"/>
    <p:sldId id="326" r:id="rId21"/>
    <p:sldId id="327" r:id="rId22"/>
    <p:sldId id="349" r:id="rId23"/>
    <p:sldId id="350" r:id="rId24"/>
    <p:sldId id="347" r:id="rId25"/>
    <p:sldId id="348" r:id="rId26"/>
    <p:sldId id="329" r:id="rId27"/>
    <p:sldId id="351" r:id="rId28"/>
    <p:sldId id="262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99"/>
    <a:srgbClr val="008000"/>
    <a:srgbClr val="009900"/>
    <a:srgbClr val="990000"/>
    <a:srgbClr val="FFFF00"/>
    <a:srgbClr val="663300"/>
    <a:srgbClr val="0000CC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50" autoAdjust="0"/>
    <p:restoredTop sz="90965" autoAdjust="0"/>
  </p:normalViewPr>
  <p:slideViewPr>
    <p:cSldViewPr>
      <p:cViewPr>
        <p:scale>
          <a:sx n="62" d="100"/>
          <a:sy n="62" d="100"/>
        </p:scale>
        <p:origin x="-3024" y="-10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9" d="100"/>
        <a:sy n="5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81400" y="685800"/>
            <a:ext cx="5561013" cy="33528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181600" y="4038600"/>
            <a:ext cx="3960813" cy="1752600"/>
          </a:xfrm>
          <a:ln w="9525">
            <a:headEnd/>
            <a:tailEnd/>
          </a:ln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EAEAEA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EAEAEA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EAEAEA"/>
                </a:solidFill>
              </a:defRPr>
            </a:lvl1pPr>
          </a:lstStyle>
          <a:p>
            <a:pPr>
              <a:defRPr/>
            </a:pPr>
            <a:fld id="{B65D7284-B9BC-49D6-9420-3A360D7BB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77CE4-8DCB-4BC6-A783-50D65785CA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6600" y="533400"/>
            <a:ext cx="19050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1600" y="533400"/>
            <a:ext cx="55626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1DB14-73F9-4EB2-A77F-F71045B827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7543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371600" y="1981200"/>
            <a:ext cx="37338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57800" y="19812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6975A-2F9E-48D4-8EAE-41AD3F69D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7543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71600" y="19812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257800" y="1981200"/>
            <a:ext cx="37338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6184B-AADA-4311-A6DC-59934C33D8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7543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1600" y="1981200"/>
            <a:ext cx="762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4114800"/>
            <a:ext cx="762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8C63F-74CD-459D-8E31-E3609A05B2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7543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71600" y="1981200"/>
            <a:ext cx="762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71600" y="4114800"/>
            <a:ext cx="762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409B1-75B0-46F3-843E-0E6321201F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D1701-FC4B-4194-BE9F-99DCA850BD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A86BF-0DA5-41E2-AAC1-005969D74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1600" y="19812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63061-4031-42F1-98F8-17CF3D2FC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F8ACD-BB3B-4774-90FA-78FD6BA1C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0C23A-7163-44C6-B099-0DCF21BE4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A8E75-3EBB-4217-9354-F60E4164AF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62E3-2A04-4867-97E3-A93BB48ED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315AF-8B5F-45FB-82F2-2254E108C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5334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676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3429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8931992E-C4CD-4152-9844-D37CBA86D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0" name="Picture 10" descr="C:\WINNT\Profiles\rebeccal\Personal\pics\strtegic1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1219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981200"/>
            <a:ext cx="76200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slow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5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900igr.ne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08400" y="1844675"/>
            <a:ext cx="6442075" cy="33528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600" b="1" smtClean="0">
                <a:solidFill>
                  <a:srgbClr val="663300"/>
                </a:solidFill>
                <a:effectLst/>
              </a:rPr>
              <a:t>ПРОГРАММА ПАТРИОТИЧЕСКОГО ВОСПИТАНИЯ </a:t>
            </a:r>
            <a:br>
              <a:rPr lang="ru-RU" sz="3600" b="1" smtClean="0">
                <a:solidFill>
                  <a:srgbClr val="663300"/>
                </a:solidFill>
                <a:effectLst/>
              </a:rPr>
            </a:br>
            <a:r>
              <a:rPr lang="ru-RU" sz="3600" b="1" smtClean="0">
                <a:solidFill>
                  <a:srgbClr val="663300"/>
                </a:solidFill>
                <a:effectLst/>
              </a:rPr>
              <a:t>ШКОЛЬНИКОВ</a:t>
            </a:r>
            <a:r>
              <a:rPr lang="ru-RU" sz="3600" smtClean="0">
                <a:solidFill>
                  <a:srgbClr val="663300"/>
                </a:solidFill>
                <a:effectLst/>
              </a:rPr>
              <a:t/>
            </a:r>
            <a:br>
              <a:rPr lang="ru-RU" sz="3600" smtClean="0">
                <a:solidFill>
                  <a:srgbClr val="663300"/>
                </a:solidFill>
                <a:effectLst/>
              </a:rPr>
            </a:br>
            <a:r>
              <a:rPr lang="ru-RU" sz="3600" smtClean="0">
                <a:solidFill>
                  <a:srgbClr val="663300"/>
                </a:solidFill>
                <a:effectLst/>
              </a:rPr>
              <a:t/>
            </a:r>
            <a:br>
              <a:rPr lang="ru-RU" sz="3600" smtClean="0">
                <a:solidFill>
                  <a:srgbClr val="663300"/>
                </a:solidFill>
                <a:effectLst/>
              </a:rPr>
            </a:br>
            <a:endParaRPr lang="ru-RU" sz="2000" smtClean="0">
              <a:solidFill>
                <a:srgbClr val="663300"/>
              </a:solidFill>
            </a:endParaRPr>
          </a:p>
        </p:txBody>
      </p:sp>
      <p:sp>
        <p:nvSpPr>
          <p:cNvPr id="3075" name="Скругленный прямоугольник 2">
            <a:hlinkClick r:id="rId2" tooltip=" Каталог презентаций "/>
          </p:cNvPr>
          <p:cNvSpPr>
            <a:spLocks noChangeArrowheads="1"/>
          </p:cNvSpPr>
          <p:nvPr/>
        </p:nvSpPr>
        <p:spPr bwMode="auto">
          <a:xfrm>
            <a:off x="3898900" y="6477000"/>
            <a:ext cx="1346200" cy="355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F1F1F1"/>
              </a:gs>
            </a:gsLst>
            <a:lin ang="5400000" scaled="1"/>
          </a:gradFill>
          <a:ln w="12700" cap="sq" algn="ctr">
            <a:solidFill>
              <a:srgbClr val="3333CC"/>
            </a:solidFill>
            <a:round/>
            <a:headEnd type="none" w="sm" len="sm"/>
            <a:tailEnd type="none" w="sm" len="sm"/>
          </a:ln>
        </p:spPr>
        <p:txBody>
          <a:bodyPr wrap="none" lIns="88900" tIns="25400" rIns="88900" bIns="50800"/>
          <a:lstStyle/>
          <a:p>
            <a:r>
              <a:rPr lang="en-US" sz="2000" u="sng">
                <a:solidFill>
                  <a:srgbClr val="3333CC"/>
                </a:solidFill>
                <a:latin typeface="Arial" charset="0"/>
              </a:rPr>
              <a:t>900igr.net</a:t>
            </a:r>
            <a:endParaRPr lang="ru-RU" sz="2000" u="sng">
              <a:solidFill>
                <a:srgbClr val="3333CC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smtClean="0">
                <a:solidFill>
                  <a:srgbClr val="990000"/>
                </a:solidFill>
              </a:rPr>
              <a:t>1. Работа с семьей</a:t>
            </a:r>
          </a:p>
        </p:txBody>
      </p:sp>
      <p:graphicFrame>
        <p:nvGraphicFramePr>
          <p:cNvPr id="6188" name="Group 44"/>
          <p:cNvGraphicFramePr>
            <a:graphicFrameLocks noGrp="1"/>
          </p:cNvGraphicFramePr>
          <p:nvPr>
            <p:ph sz="half" idx="4294967295"/>
          </p:nvPr>
        </p:nvGraphicFramePr>
        <p:xfrm>
          <a:off x="1187450" y="1700213"/>
          <a:ext cx="7620000" cy="3568701"/>
        </p:xfrm>
        <a:graphic>
          <a:graphicData uri="http://schemas.openxmlformats.org/drawingml/2006/table">
            <a:tbl>
              <a:tblPr/>
              <a:tblGrid>
                <a:gridCol w="1039813"/>
                <a:gridCol w="4040187"/>
                <a:gridCol w="2540000"/>
              </a:tblGrid>
              <a:tr h="768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Сроки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фестиваль «Моя семья»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Май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г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День матери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Ноябрь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г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Конференция отцов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Февраль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г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Праздник шэжэре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Октябрь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г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семинар по КБ (14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6463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7" descr="DSC011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8" descr="фото 06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3317" name="Picture 9" descr="Фестиваль Моя семья (7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WordArt 10"/>
          <p:cNvSpPr>
            <a:spLocks noChangeArrowheads="1" noChangeShapeType="1" noTextEdit="1"/>
          </p:cNvSpPr>
          <p:nvPr/>
        </p:nvSpPr>
        <p:spPr bwMode="auto">
          <a:xfrm>
            <a:off x="395288" y="0"/>
            <a:ext cx="4052887" cy="596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990000"/>
                </a:solidFill>
                <a:latin typeface="Times New Roman"/>
                <a:cs typeface="Times New Roman"/>
              </a:rPr>
              <a:t>Классный  час</a:t>
            </a:r>
          </a:p>
          <a:p>
            <a:pPr algn="ctr"/>
            <a:r>
              <a:rPr lang="ru-RU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990000"/>
                </a:solidFill>
                <a:latin typeface="Times New Roman"/>
                <a:cs typeface="Times New Roman"/>
              </a:rPr>
              <a:t>"Моя  родословная"</a:t>
            </a:r>
          </a:p>
        </p:txBody>
      </p:sp>
      <p:sp>
        <p:nvSpPr>
          <p:cNvPr id="13319" name="WordArt 11"/>
          <p:cNvSpPr>
            <a:spLocks noChangeArrowheads="1" noChangeShapeType="1" noTextEdit="1"/>
          </p:cNvSpPr>
          <p:nvPr/>
        </p:nvSpPr>
        <p:spPr bwMode="auto">
          <a:xfrm>
            <a:off x="5651500" y="188913"/>
            <a:ext cx="27336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0000CC"/>
                </a:solidFill>
                <a:latin typeface="Times New Roman"/>
                <a:cs typeface="Times New Roman"/>
              </a:rPr>
              <a:t>День  матери</a:t>
            </a:r>
          </a:p>
        </p:txBody>
      </p:sp>
      <p:sp>
        <p:nvSpPr>
          <p:cNvPr id="13320" name="WordArt 12"/>
          <p:cNvSpPr>
            <a:spLocks noChangeArrowheads="1" noChangeShapeType="1" noTextEdit="1"/>
          </p:cNvSpPr>
          <p:nvPr/>
        </p:nvSpPr>
        <p:spPr bwMode="auto">
          <a:xfrm>
            <a:off x="0" y="6334125"/>
            <a:ext cx="4267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 New Roman"/>
                <a:cs typeface="Times New Roman"/>
              </a:rPr>
              <a:t>Конференция  отцов</a:t>
            </a:r>
          </a:p>
        </p:txBody>
      </p:sp>
      <p:sp>
        <p:nvSpPr>
          <p:cNvPr id="13321" name="WordArt 13"/>
          <p:cNvSpPr>
            <a:spLocks noChangeArrowheads="1" noChangeShapeType="1" noTextEdit="1"/>
          </p:cNvSpPr>
          <p:nvPr/>
        </p:nvSpPr>
        <p:spPr bwMode="auto">
          <a:xfrm>
            <a:off x="4787900" y="3644900"/>
            <a:ext cx="4356100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 New Roman"/>
                <a:cs typeface="Times New Roman"/>
              </a:rPr>
              <a:t>Фестиваль</a:t>
            </a:r>
          </a:p>
          <a:p>
            <a:pPr algn="ctr"/>
            <a:r>
              <a:rPr lang="ru-RU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Times New Roman"/>
                <a:cs typeface="Times New Roman"/>
              </a:rPr>
              <a:t>"Моя  семья"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88913"/>
            <a:ext cx="7472363" cy="503237"/>
          </a:xfrm>
        </p:spPr>
        <p:txBody>
          <a:bodyPr/>
          <a:lstStyle/>
          <a:p>
            <a:r>
              <a:rPr lang="ru-RU" sz="3600" b="1" i="1" smtClean="0">
                <a:solidFill>
                  <a:srgbClr val="990000"/>
                </a:solidFill>
              </a:rPr>
              <a:t>2.  Духовно-нравственное воспитание.</a:t>
            </a:r>
          </a:p>
        </p:txBody>
      </p:sp>
      <p:graphicFrame>
        <p:nvGraphicFramePr>
          <p:cNvPr id="64621" name="Group 109"/>
          <p:cNvGraphicFramePr>
            <a:graphicFrameLocks noGrp="1"/>
          </p:cNvGraphicFramePr>
          <p:nvPr>
            <p:ph sz="half" idx="1"/>
          </p:nvPr>
        </p:nvGraphicFramePr>
        <p:xfrm>
          <a:off x="1258888" y="1028700"/>
          <a:ext cx="7620000" cy="5838190"/>
        </p:xfrm>
        <a:graphic>
          <a:graphicData uri="http://schemas.openxmlformats.org/drawingml/2006/table">
            <a:tbl>
              <a:tblPr/>
              <a:tblGrid>
                <a:gridCol w="527050"/>
                <a:gridCol w="5307012"/>
                <a:gridCol w="1785938"/>
              </a:tblGrid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Сроки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вахта Памяти в честь Великой Победы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Май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,201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г.г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районной эстафете памяти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Апрель, май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фестиваль  «Никто не забыт, ничто не забыто»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Май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г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акция «Вспомним всех поименно» (изготовление флажков с именами родственников-участников войны)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Акция «Пока горит свеча»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Июнь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г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6.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классные часы: «День Бородина»;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«Крепка семья - крепка держава»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Декабрь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7.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Книжная выставка, посвященная 200-летию победы России в Отечественной войне 1812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Январь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8.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г.Литературная викторина «Отечественная война 1812 г. в творчестве писателей и художников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Февраль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201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г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533400"/>
            <a:ext cx="7543800" cy="808038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990000"/>
                </a:solidFill>
              </a:rPr>
              <a:t> </a:t>
            </a:r>
            <a:r>
              <a:rPr lang="ru-RU" sz="3600" b="1" smtClean="0">
                <a:solidFill>
                  <a:srgbClr val="990000"/>
                </a:solidFill>
              </a:rPr>
              <a:t>3.</a:t>
            </a:r>
            <a:r>
              <a:rPr lang="ru-RU" sz="3600" smtClean="0"/>
              <a:t> </a:t>
            </a:r>
            <a:r>
              <a:rPr lang="ru-RU" sz="3600" b="1" i="1" smtClean="0">
                <a:solidFill>
                  <a:srgbClr val="990000"/>
                </a:solidFill>
              </a:rPr>
              <a:t>Историко – краеведческое направление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 smtClean="0"/>
              <a:t>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i="1" smtClean="0"/>
          </a:p>
        </p:txBody>
      </p:sp>
      <p:graphicFrame>
        <p:nvGraphicFramePr>
          <p:cNvPr id="39004" name="Group 92"/>
          <p:cNvGraphicFramePr>
            <a:graphicFrameLocks noGrp="1"/>
          </p:cNvGraphicFramePr>
          <p:nvPr>
            <p:ph sz="half" idx="1"/>
          </p:nvPr>
        </p:nvGraphicFramePr>
        <p:xfrm>
          <a:off x="1116013" y="1628775"/>
          <a:ext cx="8027987" cy="4709478"/>
        </p:xfrm>
        <a:graphic>
          <a:graphicData uri="http://schemas.openxmlformats.org/drawingml/2006/table">
            <a:tbl>
              <a:tblPr/>
              <a:tblGrid>
                <a:gridCol w="715962"/>
                <a:gridCol w="5503863"/>
                <a:gridCol w="180816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Сроки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знакомство  учащихся начальных классов с историей города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 экспозиции «Учителя-ветераны – участники Великой Отечественной войны» в школьном музее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смотре-конкурсе школьных музеев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По плану УО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Пополнение экспозиции музея.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походы по родному краю с целью изучения истории края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Осень, весна 2011-2012г.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6.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Праздник «Здравствуйте, земляки!»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Июнь 2011, 2012г.г.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SS1091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343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7" descr="SS1091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0"/>
            <a:ext cx="4643437" cy="348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8" descr="DSC0597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41688"/>
            <a:ext cx="4689475" cy="351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9" descr="Эрудит-2010 (14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3375025"/>
            <a:ext cx="4643437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WordArt 10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8229600" cy="4810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Конкурс "Земля  моя - мой  </a:t>
            </a:r>
            <a:r>
              <a:rPr lang="ru-RU" sz="3600" b="1" kern="10" dirty="0" err="1" smtClean="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Мамадышский</a:t>
            </a:r>
            <a:r>
              <a:rPr lang="ru-RU" sz="3600" b="1" kern="10" dirty="0" smtClean="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kern="10" dirty="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край"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333375"/>
            <a:ext cx="7543800" cy="574675"/>
          </a:xfrm>
        </p:spPr>
        <p:txBody>
          <a:bodyPr/>
          <a:lstStyle/>
          <a:p>
            <a:pPr eaLnBrk="1" hangingPunct="1"/>
            <a:r>
              <a:rPr lang="ru-RU" sz="3200" b="1" i="1" smtClean="0">
                <a:solidFill>
                  <a:srgbClr val="990000"/>
                </a:solidFill>
              </a:rPr>
              <a:t>4. Гражданско-патриотическое воспитание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smtClean="0">
                <a:cs typeface="Times New Roman" pitchFamily="18" charset="0"/>
              </a:rPr>
              <a:t> </a:t>
            </a:r>
            <a:endParaRPr lang="ru-RU" sz="3600" b="1" smtClean="0">
              <a:solidFill>
                <a:srgbClr val="663300"/>
              </a:solidFill>
              <a:cs typeface="Times New Roman" pitchFamily="18" charset="0"/>
            </a:endParaRPr>
          </a:p>
        </p:txBody>
      </p:sp>
      <p:graphicFrame>
        <p:nvGraphicFramePr>
          <p:cNvPr id="40025" name="Group 89"/>
          <p:cNvGraphicFramePr>
            <a:graphicFrameLocks noGrp="1"/>
          </p:cNvGraphicFramePr>
          <p:nvPr>
            <p:ph sz="half" idx="1"/>
          </p:nvPr>
        </p:nvGraphicFramePr>
        <p:xfrm>
          <a:off x="1258888" y="1109663"/>
          <a:ext cx="7620000" cy="5754053"/>
        </p:xfrm>
        <a:graphic>
          <a:graphicData uri="http://schemas.openxmlformats.org/drawingml/2006/table">
            <a:tbl>
              <a:tblPr/>
              <a:tblGrid>
                <a:gridCol w="752475"/>
                <a:gridCol w="4327525"/>
                <a:gridCol w="2540000"/>
              </a:tblGrid>
              <a:tr h="5413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Сроки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мероприятия, посвященные 200-летию Отечественной войны 1812 года (по особому плану)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открытый урок «Участие башкир в Отечественной войне 1812 года»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По плану декады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Классные часы, посвященные Дню Конституции РФ, РБ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Октябрь, декабрь 2011, 2012г.г.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Оформление стенда «Твои права, ребенок»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Ноябрь 2011-2012г.г.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интеллектуальное шоу «Эрудит», посвященное 50-летию освоения космоса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Январь 2011г.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6.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Единый урок «Содружество независимых государств»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Январь 2011г.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7.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День Республики Башкортостан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октябрь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Линейка 2-3 к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0"/>
            <a:ext cx="4545013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7" descr="DSC072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3452813"/>
            <a:ext cx="4537075" cy="340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8" descr="DSC082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482975"/>
            <a:ext cx="4500562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WordArt 9"/>
          <p:cNvSpPr>
            <a:spLocks noChangeArrowheads="1" noChangeShapeType="1" noTextEdit="1"/>
          </p:cNvSpPr>
          <p:nvPr/>
        </p:nvSpPr>
        <p:spPr bwMode="auto">
          <a:xfrm>
            <a:off x="3563938" y="0"/>
            <a:ext cx="37052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День  Республики</a:t>
            </a:r>
          </a:p>
        </p:txBody>
      </p:sp>
      <p:sp>
        <p:nvSpPr>
          <p:cNvPr id="19462" name="WordArt 10"/>
          <p:cNvSpPr>
            <a:spLocks noChangeArrowheads="1" noChangeShapeType="1" noTextEdit="1"/>
          </p:cNvSpPr>
          <p:nvPr/>
        </p:nvSpPr>
        <p:spPr bwMode="auto">
          <a:xfrm>
            <a:off x="1331913" y="6092825"/>
            <a:ext cx="7200900" cy="765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9525" cap="sq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88913"/>
            <a:ext cx="7543800" cy="936625"/>
          </a:xfrm>
        </p:spPr>
        <p:txBody>
          <a:bodyPr/>
          <a:lstStyle/>
          <a:p>
            <a:r>
              <a:rPr lang="ru-RU" sz="3600" b="1" smtClean="0">
                <a:solidFill>
                  <a:srgbClr val="990000"/>
                </a:solidFill>
              </a:rPr>
              <a:t>5. </a:t>
            </a:r>
            <a:r>
              <a:rPr lang="ru-RU" sz="3600" b="1" i="1" smtClean="0">
                <a:solidFill>
                  <a:srgbClr val="990000"/>
                </a:solidFill>
              </a:rPr>
              <a:t>Спортивно-патриотическое воспитание.</a:t>
            </a:r>
          </a:p>
        </p:txBody>
      </p:sp>
      <p:graphicFrame>
        <p:nvGraphicFramePr>
          <p:cNvPr id="71801" name="Group 121"/>
          <p:cNvGraphicFramePr>
            <a:graphicFrameLocks noGrp="1"/>
          </p:cNvGraphicFramePr>
          <p:nvPr>
            <p:ph sz="half" idx="1"/>
          </p:nvPr>
        </p:nvGraphicFramePr>
        <p:xfrm>
          <a:off x="1077913" y="1341438"/>
          <a:ext cx="8066087" cy="4846320"/>
        </p:xfrm>
        <a:graphic>
          <a:graphicData uri="http://schemas.openxmlformats.org/drawingml/2006/table">
            <a:tbl>
              <a:tblPr/>
              <a:tblGrid>
                <a:gridCol w="871537"/>
                <a:gridCol w="4694238"/>
                <a:gridCol w="2500312"/>
              </a:tblGrid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Сроки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помощи ветеранам ВОВ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соревнованиях по лыжам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Январь2014-2015гг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игре «Зарница»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Февраль2014-2015гг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Смотре строя и песни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Февраль2014-2015гг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спортивных соревнованиях города и района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6.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акции «Здоровье молодежи – здоровье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Татарстана»Дни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здоровья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Апрель2011-2012г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7.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Дни здоровья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8.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спортивные мероприятия, посвященные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летию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победы России в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Великой Отечественной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войне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1945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z="4000" b="1" i="1" dirty="0" smtClean="0">
              <a:solidFill>
                <a:srgbClr val="9900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		</a:t>
            </a:r>
            <a:endParaRPr lang="ru-RU" b="1" smtClean="0">
              <a:solidFill>
                <a:srgbClr val="663300"/>
              </a:solidFill>
            </a:endParaRPr>
          </a:p>
        </p:txBody>
      </p:sp>
      <p:pic>
        <p:nvPicPr>
          <p:cNvPr id="22533" name="Picture 9" descr="DSC064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3644900"/>
            <a:ext cx="4176713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 descr="E:\Documents and Settings\Admin\Мои документы\Мои рисунки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642918"/>
            <a:ext cx="3905235" cy="2928926"/>
          </a:xfrm>
          <a:prstGeom prst="rect">
            <a:avLst/>
          </a:prstGeom>
          <a:noFill/>
        </p:spPr>
      </p:pic>
      <p:pic>
        <p:nvPicPr>
          <p:cNvPr id="22536" name="Picture 8" descr="E:\Documents and Settings\Admin\Мои документы\Мои рисунки\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571480"/>
            <a:ext cx="3857652" cy="289323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476250"/>
            <a:ext cx="7543800" cy="374650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990000"/>
                </a:solidFill>
              </a:rPr>
              <a:t>6. </a:t>
            </a:r>
            <a:r>
              <a:rPr lang="ru-RU" sz="3600" b="1" i="1" dirty="0" smtClean="0">
                <a:solidFill>
                  <a:srgbClr val="990000"/>
                </a:solidFill>
              </a:rPr>
              <a:t>Юные таланты</a:t>
            </a:r>
            <a:r>
              <a:rPr lang="ru-RU" sz="3600" b="1" dirty="0" smtClean="0">
                <a:solidFill>
                  <a:srgbClr val="990000"/>
                </a:solidFill>
              </a:rPr>
              <a:t/>
            </a:r>
            <a:br>
              <a:rPr lang="ru-RU" sz="3600" b="1" dirty="0" smtClean="0">
                <a:solidFill>
                  <a:srgbClr val="990000"/>
                </a:solidFill>
              </a:rPr>
            </a:br>
            <a:endParaRPr lang="ru-RU" sz="3600" b="1" dirty="0" smtClean="0">
              <a:solidFill>
                <a:srgbClr val="990000"/>
              </a:solidFill>
            </a:endParaRPr>
          </a:p>
        </p:txBody>
      </p:sp>
      <p:graphicFrame>
        <p:nvGraphicFramePr>
          <p:cNvPr id="75853" name="Group 77"/>
          <p:cNvGraphicFramePr>
            <a:graphicFrameLocks noGrp="1"/>
          </p:cNvGraphicFramePr>
          <p:nvPr>
            <p:ph sz="half" idx="1"/>
          </p:nvPr>
        </p:nvGraphicFramePr>
        <p:xfrm>
          <a:off x="1258888" y="908050"/>
          <a:ext cx="7620000" cy="5791200"/>
        </p:xfrm>
        <a:graphic>
          <a:graphicData uri="http://schemas.openxmlformats.org/drawingml/2006/table">
            <a:tbl>
              <a:tblPr/>
              <a:tblGrid>
                <a:gridCol w="679450"/>
                <a:gridCol w="4649787"/>
                <a:gridCol w="288925"/>
                <a:gridCol w="2001838"/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Сроки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Конкурсы творческих работ учащихся к юбилейным датам (литературное творчество, изобразительное творчество, декоративно-прикладное творчество)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смотров, творческих отчетов, конкурсов (чтецов, вокальный и др.)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По воспитат. плану школы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Совместная работа с музыкальной школы, библиотеками, ДДЮТ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работы кружков, развивающих художественный вкус и культуру учащихся.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По воспитат. плану школы, учреждений дополнительного образования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Школьный конкурс поделок  "Мир моих увлечений", позволяющий выявить таланты и дарования учащихся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Март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 u="sng" smtClean="0">
                <a:solidFill>
                  <a:srgbClr val="000099"/>
                </a:solidFill>
              </a:rPr>
              <a:t>Разработчики: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3357562"/>
            <a:ext cx="7875587" cy="411480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000099"/>
                </a:solidFill>
              </a:rPr>
              <a:t>МБОУ </a:t>
            </a:r>
            <a:r>
              <a:rPr lang="ru-RU" sz="2800" b="1" dirty="0" smtClean="0">
                <a:solidFill>
                  <a:srgbClr val="000099"/>
                </a:solidFill>
              </a:rPr>
              <a:t>«</a:t>
            </a:r>
            <a:r>
              <a:rPr lang="ru-RU" sz="2800" b="1" dirty="0" err="1" smtClean="0">
                <a:solidFill>
                  <a:srgbClr val="000099"/>
                </a:solidFill>
              </a:rPr>
              <a:t>Шадчинская</a:t>
            </a:r>
            <a:r>
              <a:rPr lang="ru-RU" sz="2800" b="1" dirty="0" smtClean="0">
                <a:solidFill>
                  <a:srgbClr val="000099"/>
                </a:solidFill>
              </a:rPr>
              <a:t> СОШ» </a:t>
            </a:r>
            <a:r>
              <a:rPr lang="ru-RU" sz="2800" b="1" dirty="0" err="1" smtClean="0">
                <a:solidFill>
                  <a:srgbClr val="000099"/>
                </a:solidFill>
              </a:rPr>
              <a:t>Галяутдинов</a:t>
            </a:r>
            <a:r>
              <a:rPr lang="ru-RU" sz="2800" b="1" dirty="0" smtClean="0">
                <a:solidFill>
                  <a:srgbClr val="000099"/>
                </a:solidFill>
              </a:rPr>
              <a:t> Л. А. </a:t>
            </a:r>
            <a:r>
              <a:rPr lang="ru-RU" sz="2800" b="1" dirty="0" smtClean="0">
                <a:solidFill>
                  <a:srgbClr val="000099"/>
                </a:solidFill>
              </a:rPr>
              <a:t/>
            </a:r>
            <a:br>
              <a:rPr lang="ru-RU" sz="2800" b="1" dirty="0" smtClean="0">
                <a:solidFill>
                  <a:srgbClr val="000099"/>
                </a:solidFill>
              </a:rPr>
            </a:b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8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z="4000" b="1" dirty="0" smtClean="0">
              <a:solidFill>
                <a:srgbClr val="9900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268413"/>
            <a:ext cx="76200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dirty="0" smtClean="0"/>
              <a:t>		</a:t>
            </a:r>
            <a:endParaRPr lang="ru-RU" sz="2400" b="1" dirty="0" smtClean="0">
              <a:solidFill>
                <a:srgbClr val="663300"/>
              </a:solidFill>
            </a:endParaRPr>
          </a:p>
        </p:txBody>
      </p:sp>
      <p:pic>
        <p:nvPicPr>
          <p:cNvPr id="26629" name="Picture 5" descr="DSC053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4176713" cy="313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7" descr="E:\Documents and Settings\Admin\Мои документы\Мои рисунки\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714752"/>
            <a:ext cx="3563934" cy="2672951"/>
          </a:xfrm>
          <a:prstGeom prst="rect">
            <a:avLst/>
          </a:prstGeom>
          <a:noFill/>
        </p:spPr>
      </p:pic>
      <p:pic>
        <p:nvPicPr>
          <p:cNvPr id="26632" name="Picture 8" descr="E:\Documents and Settings\Admin\Мои документы\Мои рисунки\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949" y="285728"/>
            <a:ext cx="4933051" cy="29565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88913"/>
            <a:ext cx="7470775" cy="431800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990000"/>
                </a:solidFill>
              </a:rPr>
              <a:t/>
            </a:r>
            <a:br>
              <a:rPr lang="ru-RU" sz="3600" b="1" i="1" dirty="0" smtClean="0">
                <a:solidFill>
                  <a:srgbClr val="990000"/>
                </a:solidFill>
              </a:rPr>
            </a:br>
            <a:r>
              <a:rPr lang="ru-RU" sz="3600" b="1" i="1" dirty="0" smtClean="0">
                <a:solidFill>
                  <a:srgbClr val="990000"/>
                </a:solidFill>
              </a:rPr>
              <a:t>7.Забота</a:t>
            </a:r>
            <a:r>
              <a:rPr lang="ru-RU" sz="3600" b="1" dirty="0" smtClean="0">
                <a:solidFill>
                  <a:srgbClr val="990000"/>
                </a:solidFill>
              </a:rPr>
              <a:t/>
            </a:r>
            <a:br>
              <a:rPr lang="ru-RU" sz="3600" b="1" dirty="0" smtClean="0">
                <a:solidFill>
                  <a:srgbClr val="990000"/>
                </a:solidFill>
              </a:rPr>
            </a:br>
            <a:endParaRPr lang="ru-RU" sz="3600" b="1" dirty="0" smtClean="0">
              <a:solidFill>
                <a:srgbClr val="990000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smtClean="0">
                <a:solidFill>
                  <a:srgbClr val="663300"/>
                </a:solidFill>
              </a:rPr>
              <a:t>		</a:t>
            </a:r>
          </a:p>
        </p:txBody>
      </p:sp>
      <p:pic>
        <p:nvPicPr>
          <p:cNvPr id="27652" name="Picture 5" descr="DSC085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11638"/>
            <a:ext cx="352742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4213225"/>
            <a:ext cx="349091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053" name="Group 45"/>
          <p:cNvGraphicFramePr>
            <a:graphicFrameLocks noGrp="1"/>
          </p:cNvGraphicFramePr>
          <p:nvPr>
            <p:ph sz="half" idx="1"/>
          </p:nvPr>
        </p:nvGraphicFramePr>
        <p:xfrm>
          <a:off x="1187450" y="620713"/>
          <a:ext cx="7620000" cy="3495040"/>
        </p:xfrm>
        <a:graphic>
          <a:graphicData uri="http://schemas.openxmlformats.org/drawingml/2006/table">
            <a:tbl>
              <a:tblPr/>
              <a:tblGrid>
                <a:gridCol w="792163"/>
                <a:gridCol w="4287837"/>
                <a:gridCol w="2540000"/>
              </a:tblGrid>
              <a:tr h="660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Сроки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посильной помощи ветеранам войны и труда, престарелым людям и инвалидам под девизом «Спешите делать добро».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Шефство над памятниками, обелисками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Встречи с ветеранами войны, тружениками тыла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Times New Roman" pitchFamily="18" charset="0"/>
                        </a:rPr>
                        <a:t>В течение периода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0"/>
            <a:ext cx="7543800" cy="1143000"/>
          </a:xfrm>
        </p:spPr>
        <p:txBody>
          <a:bodyPr/>
          <a:lstStyle/>
          <a:p>
            <a:r>
              <a:rPr lang="ru-RU" sz="2400" b="1" i="1" u="sng" smtClean="0"/>
              <a:t>Виды деятельности и предполагаемые формы работы:</a:t>
            </a:r>
            <a:r>
              <a:rPr lang="ru-RU" sz="2400" b="1" i="1" smtClean="0"/>
              <a:t/>
            </a:r>
            <a:br>
              <a:rPr lang="ru-RU" sz="2400" b="1" i="1" smtClean="0"/>
            </a:br>
            <a:endParaRPr lang="ru-RU" sz="2400" b="1" i="1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836613"/>
            <a:ext cx="7620000" cy="52292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663300"/>
                </a:solidFill>
              </a:rPr>
              <a:t>изучение истории своего города и района,  сбор материала в школьный музей, оформление уголка боевой славы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663300"/>
                </a:solidFill>
              </a:rPr>
              <a:t>коллективно-творческие дела, в которых задействованы практически все ученики и учителя школы: месячник  Мужества, месячник гражданской  оборонно-массовой работы, «Вахта  памяти», «Операции Поздравляем», Операция «Забота»,игра Зарница , игра Безопасное колесо;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663300"/>
                </a:solidFill>
              </a:rPr>
              <a:t>праздники общешкольные: День Защитника Отечества, День  матери,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663300"/>
                </a:solidFill>
              </a:rPr>
              <a:t>День Победы, День учителя, спортивные праздники, «Веселые старты»;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663300"/>
                </a:solidFill>
              </a:rPr>
              <a:t>встречи с ветеранами, Уроки мужества,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663300"/>
                </a:solidFill>
              </a:rPr>
              <a:t>походы по родному краю, дни здоровья, участие в городских и районных соревнованиях, пропагандистская работа по здоровому образу жизни,  туристические поездки;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663300"/>
                </a:solidFill>
              </a:rPr>
              <a:t>работа  кружка юного журналиста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663300"/>
                </a:solidFill>
              </a:rPr>
              <a:t>подготовка экскурсоводов и лекторской группы на основе материалов школьного музея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0"/>
            <a:ext cx="7543800" cy="1143000"/>
          </a:xfrm>
        </p:spPr>
        <p:txBody>
          <a:bodyPr/>
          <a:lstStyle/>
          <a:p>
            <a:r>
              <a:rPr lang="ru-RU" sz="2800" b="1" i="1" u="sng" smtClean="0"/>
              <a:t>Исследовательская работа.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981075"/>
            <a:ext cx="7620000" cy="5876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/>
              <a:t> </a:t>
            </a:r>
            <a:r>
              <a:rPr lang="ru-RU" sz="2400" smtClean="0">
                <a:solidFill>
                  <a:srgbClr val="663300"/>
                </a:solidFill>
              </a:rPr>
              <a:t>Мониторинг: анализ  уровня воспитанности школьников, анализ удовлетворенностью учебно-воспитательного процесса школьников, анализ подведения итогов работы классных коллективов по четвертям , полугодиям.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663300"/>
                </a:solidFill>
              </a:rPr>
              <a:t>Подведение итогов внутри школьных соревнований и выступлений сборных команд школы; анализ здоровья учащихся, анализ заболеваемости учащихся.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663300"/>
                </a:solidFill>
              </a:rPr>
              <a:t> Анкетирование по выявлению уровня воспитанности, нравственных качеств, значимых для современного подростка. Анкетирование по выявлению уровня здоровья учащихся и их здорового образа жизни. Анкетирование по выявлению степени удовлетворенностью учебно-воспитательного процесса.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663300"/>
                </a:solidFill>
              </a:rPr>
              <a:t>Сбор материала в школьный музей, участие в городских и  районных  конкурсах  в рамках гражданско- патриотического воспитания.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Ресурсное обеспечение программы: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663300"/>
                </a:solidFill>
              </a:rPr>
              <a:t>Кадровые ресурсы;</a:t>
            </a:r>
          </a:p>
          <a:p>
            <a:r>
              <a:rPr lang="ru-RU" b="1" i="1" smtClean="0">
                <a:solidFill>
                  <a:srgbClr val="663300"/>
                </a:solidFill>
              </a:rPr>
              <a:t>Детские общественные объединения;</a:t>
            </a:r>
          </a:p>
          <a:p>
            <a:r>
              <a:rPr lang="ru-RU" b="1" i="1" smtClean="0">
                <a:solidFill>
                  <a:srgbClr val="663300"/>
                </a:solidFill>
              </a:rPr>
              <a:t>Дидактические ресурсы;</a:t>
            </a:r>
          </a:p>
          <a:p>
            <a:r>
              <a:rPr lang="ru-RU" b="1" i="1" smtClean="0">
                <a:solidFill>
                  <a:srgbClr val="663300"/>
                </a:solidFill>
              </a:rPr>
              <a:t>Информационно-копьютерные ресурсы;</a:t>
            </a:r>
          </a:p>
          <a:p>
            <a:r>
              <a:rPr lang="ru-RU" b="1" i="1" smtClean="0">
                <a:solidFill>
                  <a:srgbClr val="663300"/>
                </a:solidFill>
              </a:rPr>
              <a:t>Материально-техническая база школы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Социальные партнеры: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663300"/>
                </a:solidFill>
              </a:rPr>
              <a:t>Органы местной власти;</a:t>
            </a:r>
          </a:p>
          <a:p>
            <a:r>
              <a:rPr lang="ru-RU" b="1" i="1" smtClean="0">
                <a:solidFill>
                  <a:srgbClr val="663300"/>
                </a:solidFill>
              </a:rPr>
              <a:t>Совет ветеранов;</a:t>
            </a:r>
          </a:p>
          <a:p>
            <a:r>
              <a:rPr lang="ru-RU" b="1" i="1" smtClean="0">
                <a:solidFill>
                  <a:srgbClr val="663300"/>
                </a:solidFill>
              </a:rPr>
              <a:t>Ветеранский клуб «Живая история»;</a:t>
            </a:r>
          </a:p>
          <a:p>
            <a:r>
              <a:rPr lang="ru-RU" b="1" i="1" smtClean="0">
                <a:solidFill>
                  <a:srgbClr val="663300"/>
                </a:solidFill>
              </a:rPr>
              <a:t>Детские подростковые клубы;</a:t>
            </a:r>
          </a:p>
          <a:p>
            <a:r>
              <a:rPr lang="ru-RU" b="1" i="1" smtClean="0">
                <a:solidFill>
                  <a:srgbClr val="663300"/>
                </a:solidFill>
              </a:rPr>
              <a:t>Центральная детская библиотека;</a:t>
            </a:r>
          </a:p>
          <a:p>
            <a:r>
              <a:rPr lang="ru-RU" b="1" i="1" smtClean="0">
                <a:solidFill>
                  <a:srgbClr val="663300"/>
                </a:solidFill>
              </a:rPr>
              <a:t>Городской краеведческий музей.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543800" cy="1268413"/>
          </a:xfrm>
        </p:spPr>
        <p:txBody>
          <a:bodyPr/>
          <a:lstStyle/>
          <a:p>
            <a:r>
              <a:rPr lang="ru-RU" b="1" i="1" smtClean="0">
                <a:solidFill>
                  <a:srgbClr val="990000"/>
                </a:solidFill>
              </a:rPr>
              <a:t>Ожидаемые результаты: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196975"/>
            <a:ext cx="7948612" cy="5472113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	</a:t>
            </a:r>
            <a:r>
              <a:rPr lang="ru-RU" sz="1800" b="1" smtClean="0">
                <a:solidFill>
                  <a:srgbClr val="663300"/>
                </a:solidFill>
              </a:rPr>
              <a:t>1. Повышение интереса учащихся к героическому прошлому Отечества. </a:t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/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>2. Активизация творческого потенциала самодеятельных коллективов в воспитании подрастающего поколения </a:t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/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>3. Активизация работы школьного музея</a:t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/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>4. Сохранение и развитие чувства гордости за свою страну, осознание необходимости увековечения памяти об участии российских событиях истории Отечества </a:t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/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>5. Сохранение и развитие чувства гордости за великие исторические события, за историческое прошлое своей Родины </a:t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/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>6. Сохранение памяти о подвигах российских воинов-защитников своего Отечества </a:t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/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>7. Воспитание у молодого поколения чувства любви к Отечеству, уважения к государственной символике России, области, района </a:t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/>
            </a:r>
            <a:br>
              <a:rPr lang="ru-RU" sz="1800" b="1" smtClean="0">
                <a:solidFill>
                  <a:srgbClr val="663300"/>
                </a:solidFill>
              </a:rPr>
            </a:br>
            <a:r>
              <a:rPr lang="ru-RU" sz="1800" b="1" smtClean="0">
                <a:solidFill>
                  <a:srgbClr val="663300"/>
                </a:solidFill>
              </a:rPr>
              <a:t>8. Привитие уважения к своей малой Родине, землякам.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7543800" cy="360363"/>
          </a:xfrm>
        </p:spPr>
        <p:txBody>
          <a:bodyPr/>
          <a:lstStyle/>
          <a:p>
            <a:r>
              <a:rPr lang="ru-RU" sz="2400" b="1" smtClean="0"/>
              <a:t>Литература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765175"/>
            <a:ext cx="7620000" cy="58324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663300"/>
                </a:solidFill>
              </a:rPr>
              <a:t>1. Патриотическое воспитание: система работы, планирование, конспекты уроков, разработки занятий / авт.-сост. И.А. Пашкович. –Волгоград: Учитель, 2006.- 169с.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663300"/>
                </a:solidFill>
              </a:rPr>
              <a:t>2. Военно-патриотическое воспитание в школе. Сборник мероприятий к празднованию Дня Победы, Дня защитника Отечества и другим патриотическим праздникам. – изд. 2-е, испр. / авт.-сост. М.В. Видякин и др. –Волгоград: Учитель, 2006. – 280с.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663300"/>
                </a:solidFill>
              </a:rPr>
              <a:t>3.Гражданско-патриотическое воспитание: классные часы, общешкольные мероприятия, интеллектуальные игры, викторины. Выпуск 2 /авт.сост. Л.Н. Клинкова. – Волгоград: Учитель, 2007. – 85с.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663300"/>
                </a:solidFill>
              </a:rPr>
              <a:t>4. Воспитываем патриота и гражданина. 5-11 классы: классные часы и клубные часы, тематические вечера /авт.-сост. Н.Ю.Кадашникова. - Волгоград: Учитель, 2009.-221с.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663300"/>
                </a:solidFill>
              </a:rPr>
              <a:t>5. Экологическое воспитание в школе: классные часы, игры, мероприятия / авт.-сост. И.Г. Норенко. – Волгоград: Учитель, 2007. – 139с.</a:t>
            </a:r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663300"/>
                </a:solidFill>
              </a:rPr>
              <a:t>6. Формирование здорового образа жизни, 5-11 классы: классные часы / авт.-сост. Т.. Магомедова, Л.Н. Канишева. – Волгоград: Учитель, 2007.- 136с.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96875" y="404813"/>
            <a:ext cx="9540875" cy="6102350"/>
          </a:xfrm>
        </p:spPr>
        <p:txBody>
          <a:bodyPr/>
          <a:lstStyle/>
          <a:p>
            <a:pPr lvl="4" algn="ctr" eaLnBrk="1" hangingPunct="1">
              <a:buFontTx/>
              <a:buNone/>
            </a:pPr>
            <a:r>
              <a:rPr lang="ru-RU" smtClean="0"/>
              <a:t>	</a:t>
            </a:r>
            <a:r>
              <a:rPr lang="ru-RU" sz="3600" b="1" i="1" smtClean="0">
                <a:solidFill>
                  <a:srgbClr val="990000"/>
                </a:solidFill>
              </a:rPr>
              <a:t>«Всякая благородная личность глубоко осознает свое  кровное  родство,  свои кровные связи с Отечеством…  </a:t>
            </a:r>
          </a:p>
          <a:p>
            <a:pPr lvl="4" algn="ctr" eaLnBrk="1" hangingPunct="1">
              <a:buFontTx/>
              <a:buNone/>
            </a:pPr>
            <a:r>
              <a:rPr lang="ru-RU" sz="3600" b="1" i="1" smtClean="0">
                <a:solidFill>
                  <a:srgbClr val="990000"/>
                </a:solidFill>
              </a:rPr>
              <a:t>Любить  свою  Родину  –  значит   пламенно  желать видеть в ней осуществление идеала  человечества и по  мере  сил  своих  споспешествовать этому».</a:t>
            </a:r>
          </a:p>
          <a:p>
            <a:pPr lvl="4" algn="r" eaLnBrk="1" hangingPunct="1">
              <a:buFontTx/>
              <a:buNone/>
            </a:pPr>
            <a:r>
              <a:rPr lang="ru-RU" sz="3600" b="1" i="1" smtClean="0">
                <a:solidFill>
                  <a:srgbClr val="990000"/>
                </a:solidFill>
              </a:rPr>
              <a:t> В.  Г.Белинский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63713" y="1312863"/>
            <a:ext cx="7620000" cy="55451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smtClean="0">
                <a:solidFill>
                  <a:srgbClr val="0000CC"/>
                </a:solidFill>
              </a:rPr>
              <a:t>		</a:t>
            </a:r>
            <a:r>
              <a:rPr lang="ru-RU" sz="2800" b="1" smtClean="0">
                <a:solidFill>
                  <a:srgbClr val="0000CC"/>
                </a:solidFill>
              </a:rPr>
              <a:t>Патриотическое воспитание - это многоплановая, систематическая, целенаправленная деятельность пе­дагогического коллектива по формированию у обучающихся высокого патриотического сознания, готовности к выполнению гражданского долга, важнейших консти­туционных обязанностей по защите интересов Родины с учетом опыта и достижений прошлых поколений и тенденций развития общества.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smtClean="0"/>
              <a:t>Сроки реализации Программы: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	</a:t>
            </a:r>
            <a:r>
              <a:rPr lang="ru-RU" sz="2400" smtClean="0">
                <a:solidFill>
                  <a:srgbClr val="0000CC"/>
                </a:solidFill>
              </a:rPr>
              <a:t>Программа патриотического воспитания школьников рассчитана на два года (с 2011 по 2012 г) и разработана на основе традиций воспитательной системы школы, основными составляющими которой являются: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rgbClr val="0000CC"/>
                </a:solidFill>
              </a:rPr>
              <a:t>изучение школьниками истории Отечества и своей малой родины;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rgbClr val="0000CC"/>
                </a:solidFill>
              </a:rPr>
              <a:t>работа по сохранению и укреплению здоровья участников образовательного процесса;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rgbClr val="0000CC"/>
                </a:solidFill>
              </a:rPr>
              <a:t>эстетическое развитие школьников;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solidFill>
                  <a:srgbClr val="0000CC"/>
                </a:solidFill>
              </a:rPr>
              <a:t>экологическая деятельность.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543800" cy="107156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1476375" y="836613"/>
            <a:ext cx="7415213" cy="48101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400" b="1" i="1" smtClean="0">
                <a:solidFill>
                  <a:srgbClr val="FF0000"/>
                </a:solidFill>
              </a:rPr>
              <a:t>		Патриотизм</a:t>
            </a:r>
            <a:r>
              <a:rPr lang="ru-RU" sz="4400" b="1" smtClean="0">
                <a:solidFill>
                  <a:srgbClr val="FF0000"/>
                </a:solidFill>
              </a:rPr>
              <a:t> </a:t>
            </a:r>
            <a:endParaRPr lang="ru-RU" sz="2800" smtClean="0"/>
          </a:p>
          <a:p>
            <a:pPr algn="ctr">
              <a:buFont typeface="Wingdings" pitchFamily="2" charset="2"/>
              <a:buNone/>
            </a:pPr>
            <a:r>
              <a:rPr lang="ru-RU" sz="3600" b="1" smtClean="0">
                <a:solidFill>
                  <a:srgbClr val="0000CC"/>
                </a:solidFill>
              </a:rPr>
              <a:t>это любовь к Родине, преданность своему Отечеству, стремление служить его интересам и готовность, вплоть до самопожертвования, 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smtClean="0">
                <a:solidFill>
                  <a:srgbClr val="0000CC"/>
                </a:solidFill>
              </a:rPr>
              <a:t>к его защите.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smtClean="0"/>
              <a:t>Актуальность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rgbClr val="663300"/>
                </a:solidFill>
              </a:rPr>
              <a:t>		Важнейшей составной частью воспитательного процесса в современной школе является формирование патриотизма и культуры межнациональных отношений, которые имеют огромное значение в социально-гражданском и духовном развитии личности ученика. Только на основе возвышающих чувств патриотизма и национальных святынь укрепляется любовь к Родине, появляется чувство ответственности за ее могущество, честь и независимость, сохранение материальных и духовных ценностей общества, развивается достоинство личности.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u="sng" smtClean="0">
                <a:solidFill>
                  <a:srgbClr val="663300"/>
                </a:solidFill>
              </a:rPr>
              <a:t>Цель и задачи Программы</a:t>
            </a:r>
            <a:r>
              <a:rPr lang="ru-RU" sz="4000" b="1" smtClean="0">
                <a:solidFill>
                  <a:srgbClr val="663300"/>
                </a:solidFill>
              </a:rPr>
              <a:t> </a:t>
            </a:r>
            <a:br>
              <a:rPr lang="ru-RU" sz="4000" b="1" smtClean="0">
                <a:solidFill>
                  <a:srgbClr val="663300"/>
                </a:solidFill>
              </a:rPr>
            </a:br>
            <a:endParaRPr lang="ru-RU" sz="4000" b="1" smtClean="0">
              <a:solidFill>
                <a:srgbClr val="6633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341438"/>
            <a:ext cx="8101012" cy="52562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	</a:t>
            </a:r>
            <a:r>
              <a:rPr lang="ru-RU" sz="1800" smtClean="0">
                <a:solidFill>
                  <a:srgbClr val="663300"/>
                </a:solidFill>
              </a:rPr>
              <a:t>	</a:t>
            </a:r>
            <a:r>
              <a:rPr lang="ru-RU" sz="2000" b="1" smtClean="0">
                <a:solidFill>
                  <a:srgbClr val="663300"/>
                </a:solidFill>
              </a:rPr>
              <a:t>Основной целью Программы является совершенствования системы патриотического воспитания, формирование у школьников высокого патриотического сознания, верности Отечеству, готовности конституционных обязанностей.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b="1" i="1" u="sng" smtClean="0">
              <a:solidFill>
                <a:srgbClr val="6633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u="sng" smtClean="0">
                <a:solidFill>
                  <a:srgbClr val="663300"/>
                </a:solidFill>
              </a:rPr>
              <a:t>	Для достижения этой цели необходимо решить следующие задачи: </a:t>
            </a:r>
            <a:r>
              <a:rPr lang="ru-RU" sz="2000" b="1" smtClean="0">
                <a:solidFill>
                  <a:srgbClr val="663300"/>
                </a:solidFill>
              </a:rPr>
              <a:t/>
            </a:r>
            <a:br>
              <a:rPr lang="ru-RU" sz="2000" b="1" smtClean="0">
                <a:solidFill>
                  <a:srgbClr val="663300"/>
                </a:solidFill>
              </a:rPr>
            </a:br>
            <a:r>
              <a:rPr lang="ru-RU" sz="2000" b="1" smtClean="0">
                <a:solidFill>
                  <a:srgbClr val="663300"/>
                </a:solidFill>
              </a:rPr>
              <a:t>- продолжить создание системы патриотического воспитания; </a:t>
            </a:r>
            <a:br>
              <a:rPr lang="ru-RU" sz="2000" b="1" smtClean="0">
                <a:solidFill>
                  <a:srgbClr val="663300"/>
                </a:solidFill>
              </a:rPr>
            </a:br>
            <a:r>
              <a:rPr lang="ru-RU" sz="2000" b="1" smtClean="0">
                <a:solidFill>
                  <a:srgbClr val="663300"/>
                </a:solidFill>
              </a:rPr>
              <a:t>- шире привлекать к участию в патриотическом воспитание детские объединения, ветеранские организации; </a:t>
            </a:r>
            <a:br>
              <a:rPr lang="ru-RU" sz="2000" b="1" smtClean="0">
                <a:solidFill>
                  <a:srgbClr val="663300"/>
                </a:solidFill>
              </a:rPr>
            </a:br>
            <a:r>
              <a:rPr lang="ru-RU" sz="2000" b="1" smtClean="0">
                <a:solidFill>
                  <a:srgbClr val="663300"/>
                </a:solidFill>
              </a:rPr>
              <a:t>- повышать качество патриотического воспитания в образовательных учреждениях, превратить их в центры патриотического воспитания подрастающего поколения; </a:t>
            </a:r>
            <a:br>
              <a:rPr lang="ru-RU" sz="2000" b="1" smtClean="0">
                <a:solidFill>
                  <a:srgbClr val="663300"/>
                </a:solidFill>
              </a:rPr>
            </a:br>
            <a:r>
              <a:rPr lang="ru-RU" sz="2000" b="1" smtClean="0">
                <a:solidFill>
                  <a:srgbClr val="663300"/>
                </a:solidFill>
              </a:rPr>
              <a:t>- проводить научно обоснованную организаторскую и пропагандистскую деятельность с целью дальнейшего развития патриотизма как стержневой духовной составляющей России. </a:t>
            </a:r>
            <a:br>
              <a:rPr lang="ru-RU" sz="2000" b="1" smtClean="0">
                <a:solidFill>
                  <a:srgbClr val="663300"/>
                </a:solidFill>
              </a:rPr>
            </a:br>
            <a:r>
              <a:rPr lang="ru-RU" sz="2000" b="1" smtClean="0">
                <a:solidFill>
                  <a:srgbClr val="663300"/>
                </a:solidFill>
              </a:rPr>
              <a:t/>
            </a:r>
            <a:br>
              <a:rPr lang="ru-RU" sz="2000" b="1" smtClean="0">
                <a:solidFill>
                  <a:srgbClr val="663300"/>
                </a:solidFill>
              </a:rPr>
            </a:br>
            <a:endParaRPr lang="ru-RU" sz="2000" b="1" smtClean="0">
              <a:solidFill>
                <a:srgbClr val="663300"/>
              </a:solidFill>
            </a:endParaRPr>
          </a:p>
          <a:p>
            <a:pPr>
              <a:lnSpc>
                <a:spcPct val="80000"/>
              </a:lnSpc>
            </a:pPr>
            <a:endParaRPr lang="ru-RU" sz="18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u="sng" smtClean="0">
                <a:solidFill>
                  <a:srgbClr val="990000"/>
                </a:solidFill>
              </a:rPr>
              <a:t>Виды деятельности и предполагаемые формы работы:</a:t>
            </a:r>
            <a:r>
              <a:rPr lang="ru-RU" sz="3200" b="1" i="1" smtClean="0">
                <a:solidFill>
                  <a:srgbClr val="990000"/>
                </a:solidFill>
              </a:rPr>
              <a:t/>
            </a:r>
            <a:br>
              <a:rPr lang="ru-RU" sz="3200" b="1" i="1" smtClean="0">
                <a:solidFill>
                  <a:srgbClr val="990000"/>
                </a:solidFill>
              </a:rPr>
            </a:br>
            <a:endParaRPr lang="ru-RU" sz="3200" b="1" i="1" smtClean="0">
              <a:solidFill>
                <a:srgbClr val="99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484313"/>
            <a:ext cx="7620000" cy="53736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rgbClr val="663300"/>
                </a:solidFill>
              </a:rPr>
              <a:t>изучение истории своего города и района,  сбор материала в школьный музей, оформление уголка боевой славы </a:t>
            </a:r>
          </a:p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rgbClr val="663300"/>
                </a:solidFill>
              </a:rPr>
              <a:t>коллективно-творческие дела, в которых задействованы практически все ученики и учителя школы: месячник  Мужества, месячник гражданской  оборонно-массовой работы, «Вахта  памяти», «Операции Поздравляем», Операция «Забота»,игра Зарница;</a:t>
            </a:r>
          </a:p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rgbClr val="663300"/>
                </a:solidFill>
              </a:rPr>
              <a:t>праздники общешкольные: День Защитника Отечества, День  матери,</a:t>
            </a:r>
          </a:p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rgbClr val="663300"/>
                </a:solidFill>
              </a:rPr>
              <a:t>День Победы, День учителя, спортивные праздники, «Веселые старты»;</a:t>
            </a:r>
          </a:p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rgbClr val="663300"/>
                </a:solidFill>
              </a:rPr>
              <a:t>встречи с ветеранами, Уроки мужества, </a:t>
            </a:r>
          </a:p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rgbClr val="663300"/>
                </a:solidFill>
              </a:rPr>
              <a:t>походы по родному краю, дни здоровья, участие в городских и районных соревнованиях, пропагандистская работа по здоровому образу жизни,  туристические поездки;</a:t>
            </a:r>
          </a:p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rgbClr val="663300"/>
                </a:solidFill>
              </a:rPr>
              <a:t>работа  кружка юного журналиста</a:t>
            </a:r>
          </a:p>
          <a:p>
            <a:pPr>
              <a:lnSpc>
                <a:spcPct val="80000"/>
              </a:lnSpc>
            </a:pPr>
            <a:r>
              <a:rPr lang="ru-RU" sz="2000" b="1" smtClean="0">
                <a:solidFill>
                  <a:srgbClr val="663300"/>
                </a:solidFill>
              </a:rPr>
              <a:t>подготовка экскурсоводов и лекторской группы на основе материалов школьного музея </a:t>
            </a:r>
          </a:p>
          <a:p>
            <a:pPr>
              <a:lnSpc>
                <a:spcPct val="80000"/>
              </a:lnSpc>
            </a:pPr>
            <a:endParaRPr lang="ru-RU" sz="2000" b="1" smtClean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31913" y="549275"/>
            <a:ext cx="7543800" cy="4535488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663300"/>
                </a:solidFill>
              </a:rPr>
              <a:t>Направления работы школы по патриотическому воспитанию школьников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тратегия">
  <a:themeElements>
    <a:clrScheme name="Стратегия 2">
      <a:dk1>
        <a:srgbClr val="000000"/>
      </a:dk1>
      <a:lt1>
        <a:srgbClr val="E9E2B6"/>
      </a:lt1>
      <a:dk2>
        <a:srgbClr val="996600"/>
      </a:dk2>
      <a:lt2>
        <a:srgbClr val="786950"/>
      </a:lt2>
      <a:accent1>
        <a:srgbClr val="727DE0"/>
      </a:accent1>
      <a:accent2>
        <a:srgbClr val="D54F41"/>
      </a:accent2>
      <a:accent3>
        <a:srgbClr val="F2EED7"/>
      </a:accent3>
      <a:accent4>
        <a:srgbClr val="000000"/>
      </a:accent4>
      <a:accent5>
        <a:srgbClr val="BCBFED"/>
      </a:accent5>
      <a:accent6>
        <a:srgbClr val="C1473A"/>
      </a:accent6>
      <a:hlink>
        <a:srgbClr val="003300"/>
      </a:hlink>
      <a:folHlink>
        <a:srgbClr val="339933"/>
      </a:folHlink>
    </a:clrScheme>
    <a:fontScheme name="Стратег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Стратегия 1">
        <a:dk1>
          <a:srgbClr val="000000"/>
        </a:dk1>
        <a:lt1>
          <a:srgbClr val="EAEAEA"/>
        </a:lt1>
        <a:dk2>
          <a:srgbClr val="819E81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C1CCC1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ратегия 2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33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ратегия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ратегия 4">
        <a:dk1>
          <a:srgbClr val="000000"/>
        </a:dk1>
        <a:lt1>
          <a:srgbClr val="EAEAEA"/>
        </a:lt1>
        <a:dk2>
          <a:srgbClr val="BC6262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DAB7B7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0066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ратегия 5">
        <a:dk1>
          <a:srgbClr val="000000"/>
        </a:dk1>
        <a:lt1>
          <a:srgbClr val="EAEAEA"/>
        </a:lt1>
        <a:dk2>
          <a:srgbClr val="5C74A4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B5BCCF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ратегия 6">
        <a:dk1>
          <a:srgbClr val="000000"/>
        </a:dk1>
        <a:lt1>
          <a:srgbClr val="EAEAEA"/>
        </a:lt1>
        <a:dk2>
          <a:srgbClr val="996600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CAB8AA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E:\Program Files\Microsoft Office\Templates\Presentation Designs\Стратегия.pot</Template>
  <TotalTime>1157</TotalTime>
  <Words>1316</Words>
  <Application>Microsoft Office PowerPoint</Application>
  <PresentationFormat>Экран (4:3)</PresentationFormat>
  <Paragraphs>234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Times New Roman</vt:lpstr>
      <vt:lpstr>Arial</vt:lpstr>
      <vt:lpstr>Wingdings</vt:lpstr>
      <vt:lpstr>Calibri</vt:lpstr>
      <vt:lpstr>Стратегия</vt:lpstr>
      <vt:lpstr>ПРОГРАММА ПАТРИОТИЧЕСКОГО ВОСПИТАНИЯ  ШКОЛЬНИКОВ  </vt:lpstr>
      <vt:lpstr>Разработчики:</vt:lpstr>
      <vt:lpstr>Слайд 3</vt:lpstr>
      <vt:lpstr>Сроки реализации Программы: </vt:lpstr>
      <vt:lpstr>Слайд 5</vt:lpstr>
      <vt:lpstr>Актуальность</vt:lpstr>
      <vt:lpstr>Цель и задачи Программы  </vt:lpstr>
      <vt:lpstr>Виды деятельности и предполагаемые формы работы: </vt:lpstr>
      <vt:lpstr>Направления работы школы по патриотическому воспитанию школьников</vt:lpstr>
      <vt:lpstr>1. Работа с семьей</vt:lpstr>
      <vt:lpstr>Слайд 11</vt:lpstr>
      <vt:lpstr>2.  Духовно-нравственное воспитание.</vt:lpstr>
      <vt:lpstr> 3. Историко – краеведческое направление</vt:lpstr>
      <vt:lpstr>Слайд 14</vt:lpstr>
      <vt:lpstr>4. Гражданско-патриотическое воспитание</vt:lpstr>
      <vt:lpstr>Слайд 16</vt:lpstr>
      <vt:lpstr>5. Спортивно-патриотическое воспитание.</vt:lpstr>
      <vt:lpstr>Слайд 18</vt:lpstr>
      <vt:lpstr>6. Юные таланты </vt:lpstr>
      <vt:lpstr>Слайд 20</vt:lpstr>
      <vt:lpstr> 7.Забота </vt:lpstr>
      <vt:lpstr>Виды деятельности и предполагаемые формы работы: </vt:lpstr>
      <vt:lpstr>Исследовательская работа.</vt:lpstr>
      <vt:lpstr>Ресурсное обеспечение программы:</vt:lpstr>
      <vt:lpstr>Социальные партнеры:</vt:lpstr>
      <vt:lpstr>Ожидаемые результаты:</vt:lpstr>
      <vt:lpstr>Литература</vt:lpstr>
      <vt:lpstr>Слайд 28</vt:lpstr>
    </vt:vector>
  </TitlesOfParts>
  <Company>1099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Патриотическое воспитание является одной из важнейших составляющих воспитательного процесса </dc:title>
  <dc:creator>Main</dc:creator>
  <cp:lastModifiedBy>Admin</cp:lastModifiedBy>
  <cp:revision>139</cp:revision>
  <cp:lastPrinted>1601-01-01T00:00:00Z</cp:lastPrinted>
  <dcterms:created xsi:type="dcterms:W3CDTF">2006-04-06T09:59:35Z</dcterms:created>
  <dcterms:modified xsi:type="dcterms:W3CDTF">2014-11-19T09:07:02Z</dcterms:modified>
</cp:coreProperties>
</file>